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0"/>
  </p:notesMasterIdLst>
  <p:handoutMasterIdLst>
    <p:handoutMasterId r:id="rId21"/>
  </p:handoutMasterIdLst>
  <p:sldIdLst>
    <p:sldId id="269" r:id="rId2"/>
    <p:sldId id="257" r:id="rId3"/>
    <p:sldId id="258" r:id="rId4"/>
    <p:sldId id="263" r:id="rId5"/>
    <p:sldId id="266" r:id="rId6"/>
    <p:sldId id="264" r:id="rId7"/>
    <p:sldId id="265" r:id="rId8"/>
    <p:sldId id="267" r:id="rId9"/>
    <p:sldId id="270" r:id="rId10"/>
    <p:sldId id="271" r:id="rId11"/>
    <p:sldId id="272" r:id="rId12"/>
    <p:sldId id="273" r:id="rId13"/>
    <p:sldId id="274" r:id="rId14"/>
    <p:sldId id="275" r:id="rId15"/>
    <p:sldId id="276" r:id="rId16"/>
    <p:sldId id="277" r:id="rId17"/>
    <p:sldId id="278" r:id="rId18"/>
    <p:sldId id="268" r:id="rId19"/>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41" autoAdjust="0"/>
    <p:restoredTop sz="94629" autoAdjust="0"/>
  </p:normalViewPr>
  <p:slideViewPr>
    <p:cSldViewPr>
      <p:cViewPr varScale="1">
        <p:scale>
          <a:sx n="106" d="100"/>
          <a:sy n="106" d="100"/>
        </p:scale>
        <p:origin x="120"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F8177A80-50D4-4BBD-B2FB-DE208348D318}" type="datetimeFigureOut">
              <a:rPr lang="en-US" smtClean="0"/>
              <a:t>9/15/2016</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22F522C9-59FB-41DC-A6F8-0C0B232314A7}" type="slidenum">
              <a:rPr lang="en-US" smtClean="0"/>
              <a:t>‹#›</a:t>
            </a:fld>
            <a:endParaRPr lang="en-US"/>
          </a:p>
        </p:txBody>
      </p:sp>
    </p:spTree>
    <p:extLst>
      <p:ext uri="{BB962C8B-B14F-4D97-AF65-F5344CB8AC3E}">
        <p14:creationId xmlns:p14="http://schemas.microsoft.com/office/powerpoint/2010/main" val="3729777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04D3459-24F9-41F2-A801-FACB73841D29}" type="datetimeFigureOut">
              <a:rPr lang="en-US" smtClean="0"/>
              <a:t>9/15/2016</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044C8621-EDA8-42A9-B0C1-4C8C16F89AAA}" type="slidenum">
              <a:rPr lang="en-US" smtClean="0"/>
              <a:t>‹#›</a:t>
            </a:fld>
            <a:endParaRPr lang="en-US" dirty="0"/>
          </a:p>
        </p:txBody>
      </p:sp>
    </p:spTree>
    <p:extLst>
      <p:ext uri="{BB962C8B-B14F-4D97-AF65-F5344CB8AC3E}">
        <p14:creationId xmlns:p14="http://schemas.microsoft.com/office/powerpoint/2010/main" val="9923004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5ACCD60-DC8A-4744-ABBD-8B6049B38F05}" type="datetime1">
              <a:rPr lang="en-US" smtClean="0"/>
              <a:t>9/15/2016</a:t>
            </a:fld>
            <a:endParaRPr lang="en-US" dirty="0"/>
          </a:p>
        </p:txBody>
      </p:sp>
      <p:sp>
        <p:nvSpPr>
          <p:cNvPr id="8" name="Slide Number Placeholder 7"/>
          <p:cNvSpPr>
            <a:spLocks noGrp="1"/>
          </p:cNvSpPr>
          <p:nvPr>
            <p:ph type="sldNum" sz="quarter" idx="11"/>
          </p:nvPr>
        </p:nvSpPr>
        <p:spPr/>
        <p:txBody>
          <a:bodyPr/>
          <a:lstStyle/>
          <a:p>
            <a:fld id="{F02B20BF-1CE3-417E-AA62-A29406D0291F}"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35B9B-3C02-46F0-AC03-A6E81823FAFB}" type="datetime1">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B20BF-1CE3-417E-AA62-A29406D0291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EB4F5-DC83-4FEA-90FF-99FA2DB4E8D9}" type="datetime1">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B20BF-1CE3-417E-AA62-A29406D0291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3BECD-8BAA-46F0-AC2C-B6A1688CB634}" type="datetime1">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B20BF-1CE3-417E-AA62-A29406D0291F}"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27649"/>
            <a:ext cx="2286000" cy="4156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58ECB-F6E0-474F-B967-CA8B3B73138D}" type="datetime1">
              <a:rPr lang="en-US" smtClean="0"/>
              <a:t>9/15/2016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2B20BF-1CE3-417E-AA62-A29406D0291F}"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6F0EF6-3A01-44FB-ACF1-3C8152722BFB}" type="datetime1">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B20BF-1CE3-417E-AA62-A29406D0291F}"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CF5D533-DF03-4B76-BC3E-6404A0678F57}" type="datetime1">
              <a:rPr lang="en-US" smtClean="0"/>
              <a:t>9/15/2016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2B20BF-1CE3-417E-AA62-A29406D0291F}"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A6DE7A-1D08-4FD7-82C3-8BFB9817760A}" type="datetime1">
              <a:rPr lang="en-US" smtClean="0"/>
              <a:t>9/15/2016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2B20BF-1CE3-417E-AA62-A29406D0291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AE418-7F95-444E-B848-53A33749DABA}" type="datetime1">
              <a:rPr lang="en-US" smtClean="0"/>
              <a:t>9/15/2016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2B20BF-1CE3-417E-AA62-A29406D0291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A5A058-F0ED-43AC-A830-4DAFE1F89E9B}" type="datetime1">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B20BF-1CE3-417E-AA62-A29406D0291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2A873F-D3C8-44DC-81A7-233F06F0F742}" type="datetime1">
              <a:rPr lang="en-US" smtClean="0"/>
              <a:t>9/15/2016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2B20BF-1CE3-417E-AA62-A29406D0291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8BABD13-7C10-4C6E-A1AF-7C455C03769C}" type="datetime1">
              <a:rPr lang="en-US" smtClean="0"/>
              <a:t>9/15/2016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02B20BF-1CE3-417E-AA62-A29406D0291F}"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a:xfrm>
            <a:off x="292100" y="1371600"/>
            <a:ext cx="8534400" cy="9144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bg1"/>
                </a:solidFill>
                <a:latin typeface="Lato" pitchFamily="34" charset="0"/>
                <a:ea typeface="+mj-ea"/>
                <a:cs typeface="+mj-cs"/>
              </a:defRPr>
            </a:lvl1pPr>
          </a:lstStyle>
          <a:p>
            <a:pPr>
              <a:defRPr/>
            </a:pPr>
            <a:r>
              <a:rPr lang="en-US" sz="4000" b="1" u="sng" dirty="0">
                <a:solidFill>
                  <a:srgbClr val="2B5189"/>
                </a:solidFill>
              </a:rPr>
              <a:t>Current Issues:  Export of New Vehicles</a:t>
            </a:r>
          </a:p>
        </p:txBody>
      </p:sp>
      <p:sp>
        <p:nvSpPr>
          <p:cNvPr id="6" name="Subtitle 1"/>
          <p:cNvSpPr txBox="1">
            <a:spLocks/>
          </p:cNvSpPr>
          <p:nvPr/>
        </p:nvSpPr>
        <p:spPr>
          <a:xfrm>
            <a:off x="1524000" y="38100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bg1"/>
                </a:solidFill>
                <a:latin typeface="Lato"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Lato"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Lato"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Lato"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Lato"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11" name="TextBox 10"/>
          <p:cNvSpPr txBox="1"/>
          <p:nvPr/>
        </p:nvSpPr>
        <p:spPr>
          <a:xfrm>
            <a:off x="0" y="4970130"/>
            <a:ext cx="9144000" cy="1184940"/>
          </a:xfrm>
          <a:prstGeom prst="rect">
            <a:avLst/>
          </a:prstGeom>
          <a:noFill/>
        </p:spPr>
        <p:txBody>
          <a:bodyPr wrap="square" rtlCol="0">
            <a:spAutoFit/>
          </a:bodyPr>
          <a:lstStyle/>
          <a:p>
            <a:pPr algn="ctr"/>
            <a:r>
              <a:rPr lang="en-US" sz="2300" i="1" dirty="0">
                <a:latin typeface="Calibri" panose="020F0502020204030204" pitchFamily="34" charset="0"/>
              </a:rPr>
              <a:t>NAMBVC Fall Workshop</a:t>
            </a:r>
          </a:p>
          <a:p>
            <a:pPr algn="ctr"/>
            <a:r>
              <a:rPr lang="en-US" sz="2300" i="1" dirty="0">
                <a:latin typeface="Calibri" panose="020F0502020204030204" pitchFamily="34" charset="0"/>
              </a:rPr>
              <a:t>September 15, 2016</a:t>
            </a:r>
          </a:p>
          <a:p>
            <a:pPr algn="ctr"/>
            <a:endParaRPr lang="en-US" sz="2500" i="1" dirty="0">
              <a:latin typeface="Calibri" panose="020F0502020204030204" pitchFamily="34" charset="0"/>
            </a:endParaRPr>
          </a:p>
        </p:txBody>
      </p:sp>
      <p:sp>
        <p:nvSpPr>
          <p:cNvPr id="2" name="TextBox 1"/>
          <p:cNvSpPr txBox="1"/>
          <p:nvPr/>
        </p:nvSpPr>
        <p:spPr>
          <a:xfrm>
            <a:off x="628650" y="3106743"/>
            <a:ext cx="3505200" cy="1569660"/>
          </a:xfrm>
          <a:prstGeom prst="rect">
            <a:avLst/>
          </a:prstGeom>
          <a:noFill/>
        </p:spPr>
        <p:txBody>
          <a:bodyPr wrap="square" rtlCol="0">
            <a:spAutoFit/>
          </a:bodyPr>
          <a:lstStyle/>
          <a:p>
            <a:r>
              <a:rPr lang="en-US" sz="2400" i="1" dirty="0">
                <a:latin typeface="Calibri" panose="020F0502020204030204" pitchFamily="34" charset="0"/>
              </a:rPr>
              <a:t>Sarah M. Bernstein, Esq.</a:t>
            </a:r>
          </a:p>
          <a:p>
            <a:r>
              <a:rPr lang="en-US" sz="2400" dirty="0">
                <a:latin typeface="Calibri" panose="020F0502020204030204" pitchFamily="34" charset="0"/>
              </a:rPr>
              <a:t>Barack </a:t>
            </a:r>
            <a:r>
              <a:rPr lang="en-US" sz="2400" dirty="0" err="1">
                <a:latin typeface="Calibri" panose="020F0502020204030204" pitchFamily="34" charset="0"/>
              </a:rPr>
              <a:t>Ferrazzano</a:t>
            </a:r>
            <a:r>
              <a:rPr lang="en-US" sz="2400" dirty="0">
                <a:latin typeface="Calibri" panose="020F0502020204030204" pitchFamily="34" charset="0"/>
              </a:rPr>
              <a:t> </a:t>
            </a:r>
            <a:r>
              <a:rPr lang="en-US" sz="2400" dirty="0" err="1">
                <a:latin typeface="Calibri" panose="020F0502020204030204" pitchFamily="34" charset="0"/>
              </a:rPr>
              <a:t>Kirschbaum</a:t>
            </a:r>
            <a:r>
              <a:rPr lang="en-US" sz="2400" dirty="0">
                <a:latin typeface="Calibri" panose="020F0502020204030204" pitchFamily="34" charset="0"/>
              </a:rPr>
              <a:t> &amp; </a:t>
            </a:r>
            <a:r>
              <a:rPr lang="en-US" sz="2400" dirty="0" err="1">
                <a:latin typeface="Calibri" panose="020F0502020204030204" pitchFamily="34" charset="0"/>
              </a:rPr>
              <a:t>Nagelberg</a:t>
            </a:r>
            <a:r>
              <a:rPr lang="en-US" sz="2400" dirty="0">
                <a:latin typeface="Calibri" panose="020F0502020204030204" pitchFamily="34" charset="0"/>
              </a:rPr>
              <a:t> LLP</a:t>
            </a:r>
          </a:p>
        </p:txBody>
      </p:sp>
      <p:sp>
        <p:nvSpPr>
          <p:cNvPr id="3" name="TextBox 2"/>
          <p:cNvSpPr txBox="1"/>
          <p:nvPr/>
        </p:nvSpPr>
        <p:spPr>
          <a:xfrm>
            <a:off x="4710363" y="3106743"/>
            <a:ext cx="3810000" cy="1200329"/>
          </a:xfrm>
          <a:prstGeom prst="rect">
            <a:avLst/>
          </a:prstGeom>
          <a:noFill/>
        </p:spPr>
        <p:txBody>
          <a:bodyPr wrap="square" rtlCol="0">
            <a:spAutoFit/>
          </a:bodyPr>
          <a:lstStyle/>
          <a:p>
            <a:r>
              <a:rPr lang="en-US" sz="2400" i="1" dirty="0">
                <a:latin typeface="Calibri" panose="020F0502020204030204" pitchFamily="34" charset="0"/>
              </a:rPr>
              <a:t>Monica Baumann, Esq.</a:t>
            </a:r>
          </a:p>
          <a:p>
            <a:r>
              <a:rPr lang="en-US" sz="2400" dirty="0">
                <a:latin typeface="Calibri" panose="020F0502020204030204" pitchFamily="34" charset="0"/>
              </a:rPr>
              <a:t>California New Car Dealers Association</a:t>
            </a:r>
          </a:p>
        </p:txBody>
      </p:sp>
    </p:spTree>
    <p:extLst>
      <p:ext uri="{BB962C8B-B14F-4D97-AF65-F5344CB8AC3E}">
        <p14:creationId xmlns:p14="http://schemas.microsoft.com/office/powerpoint/2010/main" val="187802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a:bodyPr>
          <a:lstStyle/>
          <a:p>
            <a:r>
              <a:rPr lang="en-US" sz="3700" i="1" u="sng" dirty="0">
                <a:solidFill>
                  <a:srgbClr val="2B5189"/>
                </a:solidFill>
                <a:latin typeface="Calibri" panose="020F0502020204030204" pitchFamily="34" charset="0"/>
              </a:rPr>
              <a:t>Why is there a Need for Enforcement?</a:t>
            </a:r>
          </a:p>
        </p:txBody>
      </p:sp>
      <p:sp>
        <p:nvSpPr>
          <p:cNvPr id="3" name="Content Placeholder 2"/>
          <p:cNvSpPr>
            <a:spLocks noGrp="1"/>
          </p:cNvSpPr>
          <p:nvPr>
            <p:ph idx="1"/>
          </p:nvPr>
        </p:nvSpPr>
        <p:spPr>
          <a:xfrm>
            <a:off x="457200" y="1798637"/>
            <a:ext cx="8229600" cy="4525963"/>
          </a:xfrm>
        </p:spPr>
        <p:txBody>
          <a:bodyPr>
            <a:noAutofit/>
          </a:bodyPr>
          <a:lstStyle/>
          <a:p>
            <a:pPr hangingPunct="0"/>
            <a:r>
              <a:rPr lang="en-US" sz="2800" dirty="0">
                <a:solidFill>
                  <a:schemeClr val="tx1"/>
                </a:solidFill>
                <a:latin typeface="Calibri" panose="020F0502020204030204" pitchFamily="34" charset="0"/>
              </a:rPr>
              <a:t>Manufacturer is allocating vehicles for U.S. distribution</a:t>
            </a:r>
          </a:p>
          <a:p>
            <a:pPr lvl="1" hangingPunct="0">
              <a:buSzPct val="85000"/>
            </a:pPr>
            <a:r>
              <a:rPr lang="en-US" sz="2600" dirty="0">
                <a:solidFill>
                  <a:schemeClr val="tx1"/>
                </a:solidFill>
                <a:latin typeface="Calibri" panose="020F0502020204030204" pitchFamily="34" charset="0"/>
              </a:rPr>
              <a:t>Dealer network and manufacturer better served by keeping vehicle in the U.S. (downstream profit opportunities)</a:t>
            </a:r>
          </a:p>
          <a:p>
            <a:pPr lvl="1" hangingPunct="0">
              <a:buSzPct val="85000"/>
            </a:pPr>
            <a:r>
              <a:rPr lang="en-US" sz="2600" dirty="0">
                <a:solidFill>
                  <a:schemeClr val="tx1"/>
                </a:solidFill>
                <a:latin typeface="Calibri" panose="020F0502020204030204" pitchFamily="34" charset="0"/>
              </a:rPr>
              <a:t>Want U.S. customer to enjoy use of vehicle</a:t>
            </a:r>
          </a:p>
          <a:p>
            <a:pPr lvl="1" hangingPunct="0">
              <a:buSzPct val="85000"/>
            </a:pPr>
            <a:r>
              <a:rPr lang="en-US" sz="2600" dirty="0">
                <a:solidFill>
                  <a:schemeClr val="tx1"/>
                </a:solidFill>
                <a:latin typeface="Calibri" panose="020F0502020204030204" pitchFamily="34" charset="0"/>
              </a:rPr>
              <a:t>Want vehicle to be seen on U.S. roadways (intangible benefit to brand image with more vehicles on U.S. roadways)</a:t>
            </a:r>
          </a:p>
        </p:txBody>
      </p:sp>
      <p:sp>
        <p:nvSpPr>
          <p:cNvPr id="6" name="Slide Number Placeholder 5"/>
          <p:cNvSpPr>
            <a:spLocks noGrp="1"/>
          </p:cNvSpPr>
          <p:nvPr>
            <p:ph type="sldNum" sz="quarter" idx="12"/>
          </p:nvPr>
        </p:nvSpPr>
        <p:spPr/>
        <p:txBody>
          <a:bodyPr/>
          <a:lstStyle/>
          <a:p>
            <a:fld id="{F02B20BF-1CE3-417E-AA62-A29406D0291F}" type="slidenum">
              <a:rPr lang="en-US" smtClean="0"/>
              <a:t>9</a:t>
            </a:fld>
            <a:endParaRPr lang="en-US" dirty="0"/>
          </a:p>
        </p:txBody>
      </p:sp>
      <p:sp>
        <p:nvSpPr>
          <p:cNvPr id="4" name="TextBox 3"/>
          <p:cNvSpPr txBox="1"/>
          <p:nvPr/>
        </p:nvSpPr>
        <p:spPr>
          <a:xfrm>
            <a:off x="3752850" y="1295400"/>
            <a:ext cx="1600200" cy="415498"/>
          </a:xfrm>
          <a:prstGeom prst="rect">
            <a:avLst/>
          </a:prstGeom>
          <a:noFill/>
        </p:spPr>
        <p:txBody>
          <a:bodyPr wrap="square" rtlCol="0">
            <a:spAutoFit/>
          </a:bodyPr>
          <a:lstStyle/>
          <a:p>
            <a:pPr algn="ctr"/>
            <a:r>
              <a:rPr lang="en-US" sz="2100" i="1" dirty="0"/>
              <a:t>(Continued)</a:t>
            </a:r>
          </a:p>
        </p:txBody>
      </p:sp>
    </p:spTree>
    <p:extLst>
      <p:ext uri="{BB962C8B-B14F-4D97-AF65-F5344CB8AC3E}">
        <p14:creationId xmlns:p14="http://schemas.microsoft.com/office/powerpoint/2010/main" val="175291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normAutofit/>
          </a:bodyPr>
          <a:lstStyle/>
          <a:p>
            <a:r>
              <a:rPr lang="en-US" sz="3700" i="1" u="sng" dirty="0">
                <a:solidFill>
                  <a:srgbClr val="2B5189"/>
                </a:solidFill>
                <a:latin typeface="Calibri" panose="020F0502020204030204" pitchFamily="34" charset="0"/>
              </a:rPr>
              <a:t>Why is there a Need for Enforcement?</a:t>
            </a:r>
          </a:p>
        </p:txBody>
      </p:sp>
      <p:sp>
        <p:nvSpPr>
          <p:cNvPr id="3" name="Content Placeholder 2"/>
          <p:cNvSpPr>
            <a:spLocks noGrp="1"/>
          </p:cNvSpPr>
          <p:nvPr>
            <p:ph idx="1"/>
          </p:nvPr>
        </p:nvSpPr>
        <p:spPr>
          <a:xfrm>
            <a:off x="457200" y="1798637"/>
            <a:ext cx="8229600" cy="4525963"/>
          </a:xfrm>
        </p:spPr>
        <p:txBody>
          <a:bodyPr>
            <a:noAutofit/>
          </a:bodyPr>
          <a:lstStyle/>
          <a:p>
            <a:pPr lvl="0" hangingPunct="0"/>
            <a:r>
              <a:rPr lang="en-US" sz="2800" dirty="0">
                <a:solidFill>
                  <a:schemeClr val="tx1"/>
                </a:solidFill>
                <a:latin typeface="Calibri" panose="020F0502020204030204" pitchFamily="34" charset="0"/>
              </a:rPr>
              <a:t>When consumers lose, the manufacturer and its dealers lose</a:t>
            </a:r>
          </a:p>
          <a:p>
            <a:pPr lvl="1" hangingPunct="0">
              <a:buSzPct val="85000"/>
            </a:pPr>
            <a:r>
              <a:rPr lang="en-US" sz="2600" dirty="0">
                <a:solidFill>
                  <a:schemeClr val="tx1"/>
                </a:solidFill>
                <a:latin typeface="Calibri" panose="020F0502020204030204" pitchFamily="34" charset="0"/>
              </a:rPr>
              <a:t>If tight supply, may have to wait longer to get desired vehicle</a:t>
            </a:r>
          </a:p>
          <a:p>
            <a:pPr lvl="1" hangingPunct="0">
              <a:buSzPct val="85000"/>
            </a:pPr>
            <a:r>
              <a:rPr lang="en-US" sz="2600" dirty="0">
                <a:solidFill>
                  <a:schemeClr val="tx1"/>
                </a:solidFill>
                <a:latin typeface="Calibri" panose="020F0502020204030204" pitchFamily="34" charset="0"/>
              </a:rPr>
              <a:t>Dealer that is less focused on local consumers is less responsive to local customers</a:t>
            </a:r>
          </a:p>
        </p:txBody>
      </p:sp>
      <p:sp>
        <p:nvSpPr>
          <p:cNvPr id="6" name="Slide Number Placeholder 5"/>
          <p:cNvSpPr>
            <a:spLocks noGrp="1"/>
          </p:cNvSpPr>
          <p:nvPr>
            <p:ph type="sldNum" sz="quarter" idx="12"/>
          </p:nvPr>
        </p:nvSpPr>
        <p:spPr/>
        <p:txBody>
          <a:bodyPr/>
          <a:lstStyle/>
          <a:p>
            <a:fld id="{F02B20BF-1CE3-417E-AA62-A29406D0291F}" type="slidenum">
              <a:rPr lang="en-US" smtClean="0"/>
              <a:t>10</a:t>
            </a:fld>
            <a:endParaRPr lang="en-US" dirty="0"/>
          </a:p>
        </p:txBody>
      </p:sp>
      <p:sp>
        <p:nvSpPr>
          <p:cNvPr id="4" name="TextBox 3"/>
          <p:cNvSpPr txBox="1"/>
          <p:nvPr/>
        </p:nvSpPr>
        <p:spPr>
          <a:xfrm>
            <a:off x="3752850" y="1295400"/>
            <a:ext cx="1600200" cy="415498"/>
          </a:xfrm>
          <a:prstGeom prst="rect">
            <a:avLst/>
          </a:prstGeom>
          <a:noFill/>
        </p:spPr>
        <p:txBody>
          <a:bodyPr wrap="square" rtlCol="0">
            <a:spAutoFit/>
          </a:bodyPr>
          <a:lstStyle/>
          <a:p>
            <a:pPr algn="ctr"/>
            <a:r>
              <a:rPr lang="en-US" sz="2100" i="1" dirty="0"/>
              <a:t>(Continued)</a:t>
            </a:r>
          </a:p>
        </p:txBody>
      </p:sp>
    </p:spTree>
    <p:extLst>
      <p:ext uri="{BB962C8B-B14F-4D97-AF65-F5344CB8AC3E}">
        <p14:creationId xmlns:p14="http://schemas.microsoft.com/office/powerpoint/2010/main" val="2516702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u="sng" dirty="0">
                <a:latin typeface="Calibri" panose="020F0502020204030204" pitchFamily="34" charset="0"/>
              </a:rPr>
              <a:t>Dealer Concerns with Exporting</a:t>
            </a:r>
          </a:p>
        </p:txBody>
      </p:sp>
      <p:sp>
        <p:nvSpPr>
          <p:cNvPr id="3" name="Content Placeholder 2"/>
          <p:cNvSpPr>
            <a:spLocks noGrp="1"/>
          </p:cNvSpPr>
          <p:nvPr>
            <p:ph idx="1"/>
          </p:nvPr>
        </p:nvSpPr>
        <p:spPr>
          <a:xfrm>
            <a:off x="457200" y="2209800"/>
            <a:ext cx="8229600" cy="3916363"/>
          </a:xfrm>
        </p:spPr>
        <p:txBody>
          <a:bodyPr>
            <a:normAutofit/>
          </a:bodyPr>
          <a:lstStyle/>
          <a:p>
            <a:r>
              <a:rPr lang="en-US" sz="2800" dirty="0">
                <a:solidFill>
                  <a:schemeClr val="tx1"/>
                </a:solidFill>
                <a:latin typeface="Calibri" panose="020F0502020204030204" pitchFamily="34" charset="0"/>
              </a:rPr>
              <a:t>Due diligence requirements</a:t>
            </a:r>
          </a:p>
          <a:p>
            <a:pPr lvl="1"/>
            <a:r>
              <a:rPr lang="en-US" sz="2800" dirty="0">
                <a:solidFill>
                  <a:schemeClr val="tx1"/>
                </a:solidFill>
                <a:latin typeface="Calibri" panose="020F0502020204030204" pitchFamily="34" charset="0"/>
              </a:rPr>
              <a:t>Often onerous, multi-faceted</a:t>
            </a:r>
          </a:p>
          <a:p>
            <a:pPr lvl="1"/>
            <a:r>
              <a:rPr lang="en-US" sz="2800" dirty="0">
                <a:solidFill>
                  <a:schemeClr val="tx1"/>
                </a:solidFill>
                <a:latin typeface="Calibri" panose="020F0502020204030204" pitchFamily="34" charset="0"/>
              </a:rPr>
              <a:t>Dealers fear accusations of discrimination</a:t>
            </a:r>
          </a:p>
          <a:p>
            <a:r>
              <a:rPr lang="en-US" sz="2800" dirty="0">
                <a:solidFill>
                  <a:schemeClr val="tx1"/>
                </a:solidFill>
                <a:latin typeface="Calibri" panose="020F0502020204030204" pitchFamily="34" charset="0"/>
              </a:rPr>
              <a:t>Enforcement can be steep</a:t>
            </a:r>
          </a:p>
          <a:p>
            <a:r>
              <a:rPr lang="en-US" sz="2800" dirty="0">
                <a:solidFill>
                  <a:schemeClr val="tx1"/>
                </a:solidFill>
                <a:latin typeface="Calibri" panose="020F0502020204030204" pitchFamily="34" charset="0"/>
              </a:rPr>
              <a:t>Exporter motivation is extremely high</a:t>
            </a:r>
          </a:p>
          <a:p>
            <a:r>
              <a:rPr lang="en-US" sz="2800" dirty="0">
                <a:solidFill>
                  <a:schemeClr val="tx1"/>
                </a:solidFill>
                <a:latin typeface="Calibri" panose="020F0502020204030204" pitchFamily="34" charset="0"/>
              </a:rPr>
              <a:t>Some manufacturers have adopted a strict liability approach</a:t>
            </a:r>
          </a:p>
        </p:txBody>
      </p:sp>
    </p:spTree>
    <p:extLst>
      <p:ext uri="{BB962C8B-B14F-4D97-AF65-F5344CB8AC3E}">
        <p14:creationId xmlns:p14="http://schemas.microsoft.com/office/powerpoint/2010/main" val="26655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r>
              <a:rPr lang="en-US" sz="4000" i="1" u="sng" dirty="0">
                <a:latin typeface="Calibri" panose="020F0502020204030204" pitchFamily="34" charset="0"/>
              </a:rPr>
              <a:t>Exporting is Lucrative</a:t>
            </a:r>
          </a:p>
        </p:txBody>
      </p:sp>
      <p:sp>
        <p:nvSpPr>
          <p:cNvPr id="3" name="Content Placeholder 2"/>
          <p:cNvSpPr>
            <a:spLocks noGrp="1"/>
          </p:cNvSpPr>
          <p:nvPr>
            <p:ph idx="1"/>
          </p:nvPr>
        </p:nvSpPr>
        <p:spPr/>
        <p:txBody>
          <a:bodyPr>
            <a:noAutofit/>
          </a:bodyPr>
          <a:lstStyle/>
          <a:p>
            <a:pPr marL="0" indent="0">
              <a:buNone/>
            </a:pPr>
            <a:r>
              <a:rPr lang="en-US" dirty="0">
                <a:solidFill>
                  <a:schemeClr val="tx1"/>
                </a:solidFill>
                <a:effectLst/>
                <a:latin typeface="Calibri" panose="020F0502020204030204" pitchFamily="34" charset="0"/>
              </a:rPr>
              <a:t>Luxury cars can bring up to three times their original U.S. price when exported to China.</a:t>
            </a:r>
          </a:p>
          <a:p>
            <a:pPr marL="0" indent="0">
              <a:buNone/>
            </a:pPr>
            <a:r>
              <a:rPr lang="en-US" b="1" dirty="0">
                <a:solidFill>
                  <a:schemeClr val="tx1"/>
                </a:solidFill>
                <a:effectLst/>
                <a:latin typeface="Calibri" panose="020F0502020204030204" pitchFamily="34" charset="0"/>
              </a:rPr>
              <a:t>Car 				U.S. price 	China price</a:t>
            </a:r>
          </a:p>
          <a:p>
            <a:pPr marL="0" indent="0">
              <a:buNone/>
            </a:pPr>
            <a:r>
              <a:rPr lang="en-US" dirty="0">
                <a:solidFill>
                  <a:schemeClr val="tx1"/>
                </a:solidFill>
                <a:effectLst/>
                <a:latin typeface="Calibri" panose="020F0502020204030204" pitchFamily="34" charset="0"/>
              </a:rPr>
              <a:t>Mercedes-Benz GL63 		$118,560 	$319,190</a:t>
            </a:r>
          </a:p>
          <a:p>
            <a:pPr marL="0" indent="0">
              <a:buNone/>
            </a:pPr>
            <a:r>
              <a:rPr lang="en-US" dirty="0">
                <a:solidFill>
                  <a:schemeClr val="tx1"/>
                </a:solidFill>
                <a:effectLst/>
                <a:latin typeface="Calibri" panose="020F0502020204030204" pitchFamily="34" charset="0"/>
              </a:rPr>
              <a:t>Range Rover 			$84,225 	$241,480</a:t>
            </a:r>
          </a:p>
          <a:p>
            <a:pPr marL="0" indent="0">
              <a:buNone/>
            </a:pPr>
            <a:r>
              <a:rPr lang="en-US" dirty="0">
                <a:solidFill>
                  <a:schemeClr val="tx1"/>
                </a:solidFill>
                <a:effectLst/>
                <a:latin typeface="Calibri" panose="020F0502020204030204" pitchFamily="34" charset="0"/>
              </a:rPr>
              <a:t>BMW X6 xDrive35i 		$61,900 	$171,326</a:t>
            </a:r>
          </a:p>
          <a:p>
            <a:pPr marL="0" indent="0">
              <a:buNone/>
            </a:pPr>
            <a:r>
              <a:rPr lang="en-US" dirty="0">
                <a:solidFill>
                  <a:schemeClr val="tx1"/>
                </a:solidFill>
                <a:effectLst/>
                <a:latin typeface="Calibri" panose="020F0502020204030204" pitchFamily="34" charset="0"/>
              </a:rPr>
              <a:t>Porsche Cayenne 		$49,600 	$148,594</a:t>
            </a:r>
          </a:p>
          <a:p>
            <a:pPr marL="0" indent="0">
              <a:buNone/>
            </a:pPr>
            <a:r>
              <a:rPr lang="en-US" dirty="0">
                <a:solidFill>
                  <a:schemeClr val="tx1"/>
                </a:solidFill>
                <a:effectLst/>
                <a:latin typeface="Calibri" panose="020F0502020204030204" pitchFamily="34" charset="0"/>
              </a:rPr>
              <a:t>Audi Q7 			$47,700 	$133,326</a:t>
            </a:r>
          </a:p>
          <a:p>
            <a:pPr marL="0" indent="0">
              <a:buNone/>
            </a:pPr>
            <a:r>
              <a:rPr lang="en-US" dirty="0">
                <a:solidFill>
                  <a:schemeClr val="tx1"/>
                </a:solidFill>
                <a:effectLst/>
                <a:latin typeface="Calibri" panose="020F0502020204030204" pitchFamily="34" charset="0"/>
              </a:rPr>
              <a:t>Tesla Model S 85 		$81,070 	$121,370</a:t>
            </a:r>
          </a:p>
          <a:p>
            <a:pPr marL="0" indent="0">
              <a:buNone/>
            </a:pPr>
            <a:r>
              <a:rPr lang="en-US" i="1" dirty="0">
                <a:solidFill>
                  <a:schemeClr val="tx1"/>
                </a:solidFill>
                <a:effectLst/>
                <a:latin typeface="Calibri" panose="020F0502020204030204" pitchFamily="34" charset="0"/>
              </a:rPr>
              <a:t>Source: Automotive News</a:t>
            </a:r>
            <a:endParaRPr lang="en-US" dirty="0">
              <a:solidFill>
                <a:schemeClr val="tx1"/>
              </a:solidFill>
              <a:effectLst/>
              <a:latin typeface="Calibri" panose="020F0502020204030204" pitchFamily="34" charset="0"/>
            </a:endParaRPr>
          </a:p>
          <a:p>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88416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0549" y="2130095"/>
            <a:ext cx="6616599" cy="3070071"/>
          </a:xfrm>
          <a:prstGeom prst="rect">
            <a:avLst/>
          </a:prstGeom>
          <a:noFill/>
        </p:spPr>
        <p:txBody>
          <a:bodyPr wrap="square" rtlCol="0">
            <a:spAutoFit/>
          </a:bodyPr>
          <a:lstStyle/>
          <a:p>
            <a:r>
              <a:rPr lang="en-US" sz="2800" dirty="0">
                <a:latin typeface="Calibri" panose="020F0502020204030204" pitchFamily="34" charset="0"/>
              </a:rPr>
              <a:t>“[I]t appears to the Court that the primary concern of the manufacturers is guarding their foreign market profits from competition."</a:t>
            </a:r>
            <a:br>
              <a:rPr lang="en-US" sz="2800" dirty="0">
                <a:latin typeface="Calibri" panose="020F0502020204030204" pitchFamily="34" charset="0"/>
              </a:rPr>
            </a:br>
            <a:br>
              <a:rPr lang="en-US" sz="2800" dirty="0">
                <a:latin typeface="Calibri" panose="020F0502020204030204" pitchFamily="34" charset="0"/>
              </a:rPr>
            </a:br>
            <a:r>
              <a:rPr lang="en-US" sz="2000" i="1" dirty="0">
                <a:latin typeface="Calibri" panose="020F0502020204030204" pitchFamily="34" charset="0"/>
              </a:rPr>
              <a:t>Source: </a:t>
            </a:r>
            <a:r>
              <a:rPr lang="en-US" sz="2000" i="1" dirty="0" err="1">
                <a:latin typeface="Calibri" panose="020F0502020204030204" pitchFamily="34" charset="0"/>
              </a:rPr>
              <a:t>Autoweek</a:t>
            </a:r>
            <a:r>
              <a:rPr lang="en-US" sz="2000" dirty="0">
                <a:latin typeface="Calibri" panose="020F0502020204030204" pitchFamily="34" charset="0"/>
              </a:rPr>
              <a:t>, “Exporting New Luxury Cars is Lucrative, Legally Questionable” July 22, 2014</a:t>
            </a:r>
            <a:br>
              <a:rPr lang="en-US" sz="1350" dirty="0"/>
            </a:br>
            <a:endParaRPr lang="en-US" sz="1350" dirty="0"/>
          </a:p>
        </p:txBody>
      </p:sp>
    </p:spTree>
    <p:extLst>
      <p:ext uri="{BB962C8B-B14F-4D97-AF65-F5344CB8AC3E}">
        <p14:creationId xmlns:p14="http://schemas.microsoft.com/office/powerpoint/2010/main" val="102222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u="sng" dirty="0">
                <a:latin typeface="Calibri" panose="020F0502020204030204" pitchFamily="34" charset="0"/>
              </a:rPr>
              <a:t>Franchise Laws Address Dealer Concerns</a:t>
            </a:r>
          </a:p>
        </p:txBody>
      </p:sp>
      <p:sp>
        <p:nvSpPr>
          <p:cNvPr id="3" name="Content Placeholder 2"/>
          <p:cNvSpPr>
            <a:spLocks noGrp="1"/>
          </p:cNvSpPr>
          <p:nvPr>
            <p:ph idx="1"/>
          </p:nvPr>
        </p:nvSpPr>
        <p:spPr>
          <a:xfrm>
            <a:off x="628650" y="1981963"/>
            <a:ext cx="7886700" cy="3736238"/>
          </a:xfrm>
        </p:spPr>
        <p:txBody>
          <a:bodyPr>
            <a:noAutofit/>
          </a:bodyPr>
          <a:lstStyle/>
          <a:p>
            <a:pPr marL="0" indent="0">
              <a:buNone/>
            </a:pPr>
            <a:r>
              <a:rPr lang="en-US" sz="1400" b="1" dirty="0">
                <a:solidFill>
                  <a:schemeClr val="tx1"/>
                </a:solidFill>
                <a:latin typeface="Calibri" panose="020F0502020204030204" pitchFamily="34" charset="0"/>
              </a:rPr>
              <a:t>Vehicle Code Section 11713.3</a:t>
            </a:r>
            <a:r>
              <a:rPr lang="en-US" sz="1400" dirty="0">
                <a:solidFill>
                  <a:schemeClr val="tx1"/>
                </a:solidFill>
                <a:latin typeface="Calibri" panose="020F0502020204030204" pitchFamily="34" charset="0"/>
              </a:rPr>
              <a:t> It is unlawful and a violation of this code for a manufacturer, manufacturer branch, distributor, or distributor branch licensed pursuant to this code to do, directly or indirectly through an affiliate, any of the following:</a:t>
            </a:r>
          </a:p>
          <a:p>
            <a:pPr marL="0" indent="0">
              <a:buNone/>
            </a:pPr>
            <a:endParaRPr lang="en-US" sz="1400" dirty="0">
              <a:solidFill>
                <a:schemeClr val="tx1"/>
              </a:solidFill>
              <a:latin typeface="Calibri" panose="020F0502020204030204" pitchFamily="34" charset="0"/>
            </a:endParaRPr>
          </a:p>
          <a:p>
            <a:pPr marL="0" indent="0">
              <a:buNone/>
            </a:pPr>
            <a:r>
              <a:rPr lang="en-US" sz="1400" dirty="0">
                <a:solidFill>
                  <a:schemeClr val="tx1"/>
                </a:solidFill>
                <a:latin typeface="Calibri" panose="020F0502020204030204" pitchFamily="34" charset="0"/>
              </a:rPr>
              <a:t>(y)(1) To take or threaten to take any adverse action against a dealer pursuant to an export or sale-for-resale prohibition because the dealer sold or leased a vehicle to a customer who either exported the vehicle to a foreign country or resold the vehicle in violation of the prohibition, unless the export or sale-for-resale prohibition policy was provided to the dealer in writing at least 48 hours before the sale or lease of the vehicle, and the dealer knew or reasonably should have known of the customer’s intent to export or resell the vehicle in violation of the prohibition. If the dealer causes the vehicle to be registered in this or any other state, and collects or causes to be collected any applicable sales or use tax due to this state, a rebuttable presumption is established that the dealer did not have reason to know of the customer’s intent to export or resell the vehicle. In a proceeding in which a challenge to an adverse action is at issue, the manufacturer, manufacturer branch, distributor, or distributor branch shall have the burden of proof by a preponderance of the evidence to show that the vehicle was exported or resold in violation of an export or sale-for-resale prohibition policy, that the prohibition policy was provided to the dealer in writing at least 48 hours prior to the sale or lease, and that the dealer knew or reasonably should have known of the customer’s intent to export the vehicle to a foreign country at the time of the sale or lease.</a:t>
            </a:r>
          </a:p>
          <a:p>
            <a:endParaRPr lang="en-US" sz="1400" dirty="0">
              <a:latin typeface="Calibri" panose="020F0502020204030204" pitchFamily="34" charset="0"/>
            </a:endParaRPr>
          </a:p>
        </p:txBody>
      </p:sp>
    </p:spTree>
    <p:extLst>
      <p:ext uri="{BB962C8B-B14F-4D97-AF65-F5344CB8AC3E}">
        <p14:creationId xmlns:p14="http://schemas.microsoft.com/office/powerpoint/2010/main" val="278396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lstStyle/>
          <a:p>
            <a:r>
              <a:rPr lang="en-US" sz="3600" i="1" u="sng" dirty="0">
                <a:latin typeface="Calibri" panose="020F0502020204030204" pitchFamily="34" charset="0"/>
              </a:rPr>
              <a:t>New Additions to California Export Laws</a:t>
            </a:r>
          </a:p>
        </p:txBody>
      </p:sp>
      <p:sp>
        <p:nvSpPr>
          <p:cNvPr id="3" name="Content Placeholder 2"/>
          <p:cNvSpPr>
            <a:spLocks noGrp="1"/>
          </p:cNvSpPr>
          <p:nvPr>
            <p:ph idx="1"/>
          </p:nvPr>
        </p:nvSpPr>
        <p:spPr>
          <a:xfrm>
            <a:off x="628650" y="2242927"/>
            <a:ext cx="7886700" cy="3263504"/>
          </a:xfrm>
        </p:spPr>
        <p:txBody>
          <a:bodyPr>
            <a:noAutofit/>
          </a:bodyPr>
          <a:lstStyle/>
          <a:p>
            <a:pPr marL="0" indent="0">
              <a:buNone/>
            </a:pPr>
            <a:r>
              <a:rPr lang="en-US" sz="1800" dirty="0">
                <a:solidFill>
                  <a:schemeClr val="tx1"/>
                </a:solidFill>
                <a:latin typeface="Calibri" panose="020F0502020204030204" pitchFamily="34" charset="0"/>
              </a:rPr>
              <a:t>Vehicle Code Section 11713.3 subsection (y)</a:t>
            </a:r>
          </a:p>
          <a:p>
            <a:pPr marL="0" indent="0">
              <a:buNone/>
            </a:pPr>
            <a:endParaRPr lang="en-US" sz="1800" dirty="0">
              <a:solidFill>
                <a:schemeClr val="tx1"/>
              </a:solidFill>
              <a:latin typeface="Calibri" panose="020F0502020204030204" pitchFamily="34" charset="0"/>
            </a:endParaRPr>
          </a:p>
          <a:p>
            <a:pPr marL="0" indent="0">
              <a:buNone/>
            </a:pPr>
            <a:r>
              <a:rPr lang="en-US" sz="1800" dirty="0">
                <a:solidFill>
                  <a:schemeClr val="tx1"/>
                </a:solidFill>
                <a:latin typeface="Calibri" panose="020F0502020204030204" pitchFamily="34" charset="0"/>
              </a:rPr>
              <a:t>(2) An export or sale-for-resale prohibition policy shall not include a provision that expressly or implicitly requires a dealer to make further inquiries into a customer’s intent, identity, or financial ability to purchase or lease a vehicle based on any of the customer’s characteristics listed or defined in Section 51 of the Civil Code. A policy that is in violation of this paragraph is void and unenforceable</a:t>
            </a:r>
          </a:p>
          <a:p>
            <a:pPr marL="0" indent="0">
              <a:buNone/>
            </a:pPr>
            <a:endParaRPr lang="en-US" sz="1800" dirty="0">
              <a:solidFill>
                <a:schemeClr val="tx1"/>
              </a:solidFill>
              <a:latin typeface="Calibri" panose="020F0502020204030204" pitchFamily="34" charset="0"/>
            </a:endParaRPr>
          </a:p>
          <a:p>
            <a:pPr marL="0" indent="0">
              <a:buNone/>
            </a:pPr>
            <a:r>
              <a:rPr lang="en-US" sz="1800" dirty="0">
                <a:solidFill>
                  <a:schemeClr val="tx1"/>
                </a:solidFill>
                <a:latin typeface="Calibri" panose="020F0502020204030204" pitchFamily="34" charset="0"/>
              </a:rPr>
              <a:t>Civil Code Section 51 characteristics: “sex, race, color, religion, ancestry, national origin, disability, medical condition, genetic information, marital status, sexual orientation, citizenship, primary language, or immigration status”</a:t>
            </a:r>
          </a:p>
        </p:txBody>
      </p:sp>
    </p:spTree>
    <p:extLst>
      <p:ext uri="{BB962C8B-B14F-4D97-AF65-F5344CB8AC3E}">
        <p14:creationId xmlns:p14="http://schemas.microsoft.com/office/powerpoint/2010/main" val="2829883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u="sng" dirty="0">
                <a:latin typeface="Calibri" panose="020F0502020204030204" pitchFamily="34" charset="0"/>
              </a:rPr>
              <a:t>New Additions to California Export Laws</a:t>
            </a:r>
            <a:endParaRPr lang="en-US" sz="3600" u="sng" dirty="0"/>
          </a:p>
        </p:txBody>
      </p:sp>
      <p:sp>
        <p:nvSpPr>
          <p:cNvPr id="3" name="Content Placeholder 2"/>
          <p:cNvSpPr>
            <a:spLocks noGrp="1"/>
          </p:cNvSpPr>
          <p:nvPr>
            <p:ph idx="1"/>
          </p:nvPr>
        </p:nvSpPr>
        <p:spPr>
          <a:xfrm>
            <a:off x="628650" y="2242927"/>
            <a:ext cx="7886700" cy="3263504"/>
          </a:xfrm>
        </p:spPr>
        <p:txBody>
          <a:bodyPr>
            <a:normAutofit fontScale="85000" lnSpcReduction="10000"/>
          </a:bodyPr>
          <a:lstStyle/>
          <a:p>
            <a:pPr marL="0" indent="0">
              <a:buNone/>
            </a:pPr>
            <a:r>
              <a:rPr lang="en-US" dirty="0">
                <a:solidFill>
                  <a:schemeClr val="tx1"/>
                </a:solidFill>
                <a:latin typeface="Calibri" panose="020F0502020204030204" pitchFamily="34" charset="0"/>
              </a:rPr>
              <a:t>Vehicle Code Section 11713.3 subsection (y)</a:t>
            </a:r>
          </a:p>
          <a:p>
            <a:pPr marL="0" indent="0">
              <a:buNone/>
            </a:pPr>
            <a:endParaRPr lang="en-US" dirty="0">
              <a:solidFill>
                <a:schemeClr val="tx1"/>
              </a:solidFill>
              <a:latin typeface="Calibri" panose="020F0502020204030204" pitchFamily="34" charset="0"/>
            </a:endParaRPr>
          </a:p>
          <a:p>
            <a:pPr marL="0" indent="0">
              <a:buNone/>
            </a:pPr>
            <a:r>
              <a:rPr lang="en-US" dirty="0">
                <a:solidFill>
                  <a:schemeClr val="tx1"/>
                </a:solidFill>
                <a:latin typeface="Calibri" panose="020F0502020204030204" pitchFamily="34" charset="0"/>
              </a:rPr>
              <a:t>(3) An export or sale-for-resale prohibition policy shall expressly include a provision stating the dealer’s rebuttable presumption if the dealer causes the vehicle to be registered in this or any other state and collects or causes to be collected any applicable sales or use tax. A policy that is in violation of this paragraph is void and unenforceable.</a:t>
            </a:r>
          </a:p>
          <a:p>
            <a:pPr marL="0" indent="0">
              <a:buNone/>
            </a:pPr>
            <a:endParaRPr lang="en-US" dirty="0">
              <a:solidFill>
                <a:schemeClr val="tx1"/>
              </a:solidFill>
              <a:latin typeface="Calibri" panose="020F0502020204030204" pitchFamily="34" charset="0"/>
            </a:endParaRPr>
          </a:p>
          <a:p>
            <a:pPr marL="0" indent="0">
              <a:buNone/>
            </a:pPr>
            <a:r>
              <a:rPr lang="en-US" dirty="0">
                <a:solidFill>
                  <a:schemeClr val="tx1"/>
                </a:solidFill>
                <a:latin typeface="Calibri" panose="020F0502020204030204" pitchFamily="34" charset="0"/>
              </a:rPr>
              <a:t>Also allowed for association standing before the New Motor Vehicle Board.</a:t>
            </a:r>
          </a:p>
        </p:txBody>
      </p:sp>
    </p:spTree>
    <p:extLst>
      <p:ext uri="{BB962C8B-B14F-4D97-AF65-F5344CB8AC3E}">
        <p14:creationId xmlns:p14="http://schemas.microsoft.com/office/powerpoint/2010/main" val="3784473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normAutofit/>
          </a:bodyPr>
          <a:lstStyle/>
          <a:p>
            <a:r>
              <a:rPr lang="en-US" sz="3700" i="1" u="sng" dirty="0">
                <a:solidFill>
                  <a:srgbClr val="2B5189"/>
                </a:solidFill>
                <a:latin typeface="Calibri" panose="020F0502020204030204" pitchFamily="34" charset="0"/>
              </a:rPr>
              <a:t>Point/Counterpoint</a:t>
            </a:r>
          </a:p>
        </p:txBody>
      </p:sp>
      <p:sp>
        <p:nvSpPr>
          <p:cNvPr id="3" name="Content Placeholder 2"/>
          <p:cNvSpPr>
            <a:spLocks noGrp="1"/>
          </p:cNvSpPr>
          <p:nvPr>
            <p:ph idx="1"/>
          </p:nvPr>
        </p:nvSpPr>
        <p:spPr>
          <a:xfrm>
            <a:off x="457200" y="1646237"/>
            <a:ext cx="8229600" cy="4525963"/>
          </a:xfrm>
        </p:spPr>
        <p:txBody>
          <a:bodyPr>
            <a:normAutofit/>
          </a:bodyPr>
          <a:lstStyle/>
          <a:p>
            <a:pPr lvl="0" hangingPunct="0"/>
            <a:r>
              <a:rPr lang="en-US" sz="2800" dirty="0">
                <a:solidFill>
                  <a:schemeClr val="tx1"/>
                </a:solidFill>
                <a:latin typeface="Calibri" panose="020F0502020204030204" pitchFamily="34" charset="0"/>
              </a:rPr>
              <a:t>Should exports of new vehicles be illegal?</a:t>
            </a:r>
          </a:p>
          <a:p>
            <a:pPr lvl="0" hangingPunct="0"/>
            <a:r>
              <a:rPr lang="en-US" sz="2800" dirty="0">
                <a:solidFill>
                  <a:schemeClr val="tx1"/>
                </a:solidFill>
                <a:latin typeface="Calibri" panose="020F0502020204030204" pitchFamily="34" charset="0"/>
              </a:rPr>
              <a:t>Are statutory protections for dealers appropriate?</a:t>
            </a:r>
          </a:p>
          <a:p>
            <a:pPr lvl="0" hangingPunct="0"/>
            <a:r>
              <a:rPr lang="en-US" sz="2800" dirty="0">
                <a:solidFill>
                  <a:schemeClr val="tx1"/>
                </a:solidFill>
                <a:latin typeface="Calibri" panose="020F0502020204030204" pitchFamily="34" charset="0"/>
              </a:rPr>
              <a:t>If so, what should those statutory protections include?</a:t>
            </a:r>
          </a:p>
          <a:p>
            <a:pPr lvl="0" hangingPunct="0"/>
            <a:r>
              <a:rPr lang="en-US" sz="2800" dirty="0">
                <a:solidFill>
                  <a:schemeClr val="tx1"/>
                </a:solidFill>
                <a:latin typeface="Calibri" panose="020F0502020204030204" pitchFamily="34" charset="0"/>
              </a:rPr>
              <a:t>What level of responsibility should dealers have for policing sales outside of the U.S.?</a:t>
            </a:r>
          </a:p>
          <a:p>
            <a:pPr lvl="0" hangingPunct="0"/>
            <a:r>
              <a:rPr lang="en-US" sz="2800" dirty="0">
                <a:solidFill>
                  <a:schemeClr val="tx1"/>
                </a:solidFill>
                <a:latin typeface="Calibri" panose="020F0502020204030204" pitchFamily="34" charset="0"/>
              </a:rPr>
              <a:t>What level of responsibility should manufacturers have for policing sales outside of the U.S?</a:t>
            </a:r>
          </a:p>
        </p:txBody>
      </p:sp>
      <p:sp>
        <p:nvSpPr>
          <p:cNvPr id="5" name="Slide Number Placeholder 4"/>
          <p:cNvSpPr>
            <a:spLocks noGrp="1"/>
          </p:cNvSpPr>
          <p:nvPr>
            <p:ph type="sldNum" sz="quarter" idx="12"/>
          </p:nvPr>
        </p:nvSpPr>
        <p:spPr/>
        <p:txBody>
          <a:bodyPr/>
          <a:lstStyle/>
          <a:p>
            <a:fld id="{F02B20BF-1CE3-417E-AA62-A29406D0291F}" type="slidenum">
              <a:rPr lang="en-US" smtClean="0"/>
              <a:t>17</a:t>
            </a:fld>
            <a:endParaRPr lang="en-US" dirty="0"/>
          </a:p>
        </p:txBody>
      </p:sp>
    </p:spTree>
    <p:extLst>
      <p:ext uri="{BB962C8B-B14F-4D97-AF65-F5344CB8AC3E}">
        <p14:creationId xmlns:p14="http://schemas.microsoft.com/office/powerpoint/2010/main" val="416688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981200"/>
          </a:xfrm>
        </p:spPr>
        <p:txBody>
          <a:bodyPr>
            <a:normAutofit fontScale="90000"/>
          </a:bodyPr>
          <a:lstStyle/>
          <a:p>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br>
              <a:rPr lang="en-US" dirty="0">
                <a:latin typeface="Century Schoolbook" panose="02040604050505020304" pitchFamily="18" charset="0"/>
              </a:rPr>
            </a:br>
            <a:r>
              <a:rPr lang="en-US" sz="4800" dirty="0">
                <a:solidFill>
                  <a:srgbClr val="2B5189"/>
                </a:solidFill>
                <a:latin typeface="Calibri" panose="020F0502020204030204" pitchFamily="34" charset="0"/>
              </a:rPr>
              <a:t>Sell, Sell, Sell </a:t>
            </a:r>
            <a:br>
              <a:rPr lang="en-US" sz="4800" dirty="0">
                <a:solidFill>
                  <a:srgbClr val="2B5189"/>
                </a:solidFill>
                <a:latin typeface="Calibri" panose="020F0502020204030204" pitchFamily="34" charset="0"/>
              </a:rPr>
            </a:br>
            <a:r>
              <a:rPr lang="en-US" sz="4800" dirty="0">
                <a:solidFill>
                  <a:srgbClr val="2B5189"/>
                </a:solidFill>
                <a:latin typeface="Calibri" panose="020F0502020204030204" pitchFamily="34" charset="0"/>
              </a:rPr>
              <a:t>(Just Not Outside of the U.S.)</a:t>
            </a:r>
          </a:p>
        </p:txBody>
      </p:sp>
      <p:sp>
        <p:nvSpPr>
          <p:cNvPr id="8" name="Slide Number Placeholder 7"/>
          <p:cNvSpPr>
            <a:spLocks noGrp="1"/>
          </p:cNvSpPr>
          <p:nvPr>
            <p:ph type="sldNum" sz="quarter" idx="12"/>
          </p:nvPr>
        </p:nvSpPr>
        <p:spPr/>
        <p:txBody>
          <a:bodyPr/>
          <a:lstStyle/>
          <a:p>
            <a:fld id="{F02B20BF-1CE3-417E-AA62-A29406D0291F}" type="slidenum">
              <a:rPr lang="en-US" smtClean="0"/>
              <a:t>1</a:t>
            </a:fld>
            <a:endParaRPr lang="en-US" dirty="0"/>
          </a:p>
        </p:txBody>
      </p:sp>
      <p:sp>
        <p:nvSpPr>
          <p:cNvPr id="4" name="Title 4"/>
          <p:cNvSpPr txBox="1">
            <a:spLocks/>
          </p:cNvSpPr>
          <p:nvPr/>
        </p:nvSpPr>
        <p:spPr>
          <a:xfrm>
            <a:off x="457200" y="3124200"/>
            <a:ext cx="8229600" cy="1981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latin typeface="Century Schoolbook" panose="02040604050505020304" pitchFamily="18" charset="0"/>
            </a:endParaRPr>
          </a:p>
        </p:txBody>
      </p:sp>
      <p:grpSp>
        <p:nvGrpSpPr>
          <p:cNvPr id="2" name="Group 1"/>
          <p:cNvGrpSpPr/>
          <p:nvPr/>
        </p:nvGrpSpPr>
        <p:grpSpPr>
          <a:xfrm>
            <a:off x="2429288" y="2049843"/>
            <a:ext cx="4300538" cy="4267200"/>
            <a:chOff x="2819400" y="2137913"/>
            <a:chExt cx="3810000" cy="381000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137913"/>
              <a:ext cx="3810000" cy="3810000"/>
            </a:xfrm>
            <a:prstGeom prst="rect">
              <a:avLst/>
            </a:prstGeom>
            <a:ln>
              <a:noFill/>
            </a:ln>
            <a:effectLst>
              <a:outerShdw blurRad="292100" dist="139700" dir="2700000" algn="tl" rotWithShape="0">
                <a:srgbClr val="333333">
                  <a:alpha val="65000"/>
                </a:srgbClr>
              </a:outerShdw>
            </a:effectLst>
          </p:spPr>
        </p:pic>
        <p:pic>
          <p:nvPicPr>
            <p:cNvPr id="1028" name="Picture 4" descr="Image result for generic car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483" y="4029418"/>
              <a:ext cx="614197" cy="3682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0042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Autofit/>
          </a:bodyPr>
          <a:lstStyle/>
          <a:p>
            <a:pPr hangingPunct="0"/>
            <a:r>
              <a:rPr lang="en-US" sz="3700" i="1" u="sng" dirty="0">
                <a:solidFill>
                  <a:srgbClr val="2B5189"/>
                </a:solidFill>
                <a:latin typeface="Calibri" panose="020F0502020204030204" pitchFamily="34" charset="0"/>
              </a:rPr>
              <a:t>What is an Export?</a:t>
            </a:r>
            <a:br>
              <a:rPr lang="en-US" sz="3700" u="sng" dirty="0">
                <a:solidFill>
                  <a:srgbClr val="2B5189"/>
                </a:solidFill>
                <a:latin typeface="Calibri" panose="020F0502020204030204" pitchFamily="34" charset="0"/>
              </a:rPr>
            </a:br>
            <a:endParaRPr lang="en-US" sz="3700" u="sng" dirty="0">
              <a:solidFill>
                <a:srgbClr val="2B5189"/>
              </a:solidFill>
              <a:latin typeface="Calibri" panose="020F0502020204030204" pitchFamily="34" charset="0"/>
            </a:endParaRPr>
          </a:p>
        </p:txBody>
      </p:sp>
      <p:sp>
        <p:nvSpPr>
          <p:cNvPr id="3" name="Content Placeholder 2"/>
          <p:cNvSpPr>
            <a:spLocks noGrp="1"/>
          </p:cNvSpPr>
          <p:nvPr>
            <p:ph idx="1"/>
          </p:nvPr>
        </p:nvSpPr>
        <p:spPr>
          <a:xfrm>
            <a:off x="457200" y="1981200"/>
            <a:ext cx="8229600" cy="2895600"/>
          </a:xfrm>
        </p:spPr>
        <p:txBody>
          <a:bodyPr>
            <a:normAutofit/>
          </a:bodyPr>
          <a:lstStyle/>
          <a:p>
            <a:pPr marL="0" indent="0">
              <a:buNone/>
            </a:pPr>
            <a:r>
              <a:rPr lang="en-US" sz="3200" dirty="0">
                <a:solidFill>
                  <a:schemeClr val="tx1"/>
                </a:solidFill>
                <a:latin typeface="Calibri" panose="020F0502020204030204" pitchFamily="34" charset="0"/>
              </a:rPr>
              <a:t>A U.S. dealer sells a new motor vehicle in the U.S. that is subsequently transported outside of the U.S. and resold as new, or registered as new, in another country  </a:t>
            </a:r>
          </a:p>
        </p:txBody>
      </p:sp>
      <p:sp>
        <p:nvSpPr>
          <p:cNvPr id="5" name="Slide Number Placeholder 4"/>
          <p:cNvSpPr>
            <a:spLocks noGrp="1"/>
          </p:cNvSpPr>
          <p:nvPr>
            <p:ph type="sldNum" sz="quarter" idx="12"/>
          </p:nvPr>
        </p:nvSpPr>
        <p:spPr/>
        <p:txBody>
          <a:bodyPr/>
          <a:lstStyle/>
          <a:p>
            <a:fld id="{F02B20BF-1CE3-417E-AA62-A29406D0291F}" type="slidenum">
              <a:rPr lang="en-US" smtClean="0"/>
              <a:t>2</a:t>
            </a:fld>
            <a:endParaRPr lang="en-US" dirty="0"/>
          </a:p>
        </p:txBody>
      </p:sp>
    </p:spTree>
    <p:extLst>
      <p:ext uri="{BB962C8B-B14F-4D97-AF65-F5344CB8AC3E}">
        <p14:creationId xmlns:p14="http://schemas.microsoft.com/office/powerpoint/2010/main" val="76378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600200"/>
          </a:xfrm>
        </p:spPr>
        <p:txBody>
          <a:bodyPr>
            <a:normAutofit/>
          </a:bodyPr>
          <a:lstStyle/>
          <a:p>
            <a:r>
              <a:rPr lang="en-US" sz="3700" i="1" u="sng" dirty="0">
                <a:solidFill>
                  <a:srgbClr val="2B5189"/>
                </a:solidFill>
                <a:latin typeface="Calibri" panose="020F0502020204030204" pitchFamily="34" charset="0"/>
              </a:rPr>
              <a:t>How do Exports Happen?</a:t>
            </a:r>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pPr marL="0" indent="0">
              <a:buNone/>
            </a:pPr>
            <a:r>
              <a:rPr lang="en-US" sz="3500" dirty="0">
                <a:solidFill>
                  <a:schemeClr val="tx1"/>
                </a:solidFill>
                <a:latin typeface="Calibri" panose="020F0502020204030204" pitchFamily="34" charset="0"/>
              </a:rPr>
              <a:t>A U.S. dealer sells a new motor vehicle to:</a:t>
            </a:r>
          </a:p>
          <a:p>
            <a:pPr lvl="0" hangingPunct="0"/>
            <a:r>
              <a:rPr lang="en-US" sz="3100" dirty="0">
                <a:solidFill>
                  <a:schemeClr val="tx1"/>
                </a:solidFill>
                <a:latin typeface="Calibri" panose="020F0502020204030204" pitchFamily="34" charset="0"/>
              </a:rPr>
              <a:t>An export company that resells the vehicle to a customer outside of the U.S.</a:t>
            </a:r>
          </a:p>
          <a:p>
            <a:pPr lvl="0" hangingPunct="0"/>
            <a:r>
              <a:rPr lang="en-US" sz="3100" dirty="0">
                <a:solidFill>
                  <a:schemeClr val="tx1"/>
                </a:solidFill>
                <a:latin typeface="Calibri" panose="020F0502020204030204" pitchFamily="34" charset="0"/>
              </a:rPr>
              <a:t>A broker that resells the vehicle to a customer outside of the U.S.</a:t>
            </a:r>
          </a:p>
          <a:p>
            <a:pPr lvl="0" hangingPunct="0"/>
            <a:r>
              <a:rPr lang="en-US" sz="3100" dirty="0">
                <a:solidFill>
                  <a:schemeClr val="tx1"/>
                </a:solidFill>
                <a:latin typeface="Calibri" panose="020F0502020204030204" pitchFamily="34" charset="0"/>
              </a:rPr>
              <a:t>An individual customer who transports the vehicle for registration by a third party outside of the U.S.</a:t>
            </a:r>
          </a:p>
          <a:p>
            <a:pPr lvl="0" hangingPunct="0"/>
            <a:r>
              <a:rPr lang="en-US" sz="3100" dirty="0">
                <a:solidFill>
                  <a:schemeClr val="tx1"/>
                </a:solidFill>
                <a:latin typeface="Calibri" panose="020F0502020204030204" pitchFamily="34" charset="0"/>
              </a:rPr>
              <a:t>An individual customer who transports the vehicle for registration for his or her own use outside of the U.S. </a:t>
            </a:r>
          </a:p>
          <a:p>
            <a:pPr marL="0" indent="0">
              <a:buNone/>
            </a:pPr>
            <a:endParaRPr lang="en-US" sz="3100" dirty="0">
              <a:solidFill>
                <a:schemeClr val="tx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F02B20BF-1CE3-417E-AA62-A29406D0291F}" type="slidenum">
              <a:rPr lang="en-US" smtClean="0"/>
              <a:t>3</a:t>
            </a:fld>
            <a:endParaRPr lang="en-US" dirty="0"/>
          </a:p>
        </p:txBody>
      </p:sp>
    </p:spTree>
    <p:extLst>
      <p:ext uri="{BB962C8B-B14F-4D97-AF65-F5344CB8AC3E}">
        <p14:creationId xmlns:p14="http://schemas.microsoft.com/office/powerpoint/2010/main" val="105769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700" i="1" u="sng" dirty="0">
                <a:solidFill>
                  <a:srgbClr val="2B5189"/>
                </a:solidFill>
                <a:latin typeface="Calibri" panose="020F0502020204030204" pitchFamily="34" charset="0"/>
              </a:rPr>
              <a:t>Why do Exports Concern Manufacturers (and Dealers)?</a:t>
            </a:r>
          </a:p>
        </p:txBody>
      </p:sp>
      <p:sp>
        <p:nvSpPr>
          <p:cNvPr id="3" name="Content Placeholder 2"/>
          <p:cNvSpPr>
            <a:spLocks noGrp="1"/>
          </p:cNvSpPr>
          <p:nvPr>
            <p:ph idx="1"/>
          </p:nvPr>
        </p:nvSpPr>
        <p:spPr>
          <a:xfrm>
            <a:off x="457200" y="1905000"/>
            <a:ext cx="8229600" cy="4343400"/>
          </a:xfrm>
        </p:spPr>
        <p:txBody>
          <a:bodyPr>
            <a:noAutofit/>
          </a:bodyPr>
          <a:lstStyle/>
          <a:p>
            <a:pPr lvl="0" hangingPunct="0"/>
            <a:r>
              <a:rPr lang="en-US" sz="2800" dirty="0">
                <a:solidFill>
                  <a:schemeClr val="tx1"/>
                </a:solidFill>
                <a:latin typeface="Calibri" panose="020F0502020204030204" pitchFamily="34" charset="0"/>
              </a:rPr>
              <a:t>They impact compliance by manufacturers with regulatory requirements, including safety requirements</a:t>
            </a:r>
          </a:p>
          <a:p>
            <a:pPr lvl="0" hangingPunct="0"/>
            <a:r>
              <a:rPr lang="en-US" sz="2800" dirty="0">
                <a:solidFill>
                  <a:schemeClr val="tx1"/>
                </a:solidFill>
                <a:latin typeface="Calibri" panose="020F0502020204030204" pitchFamily="34" charset="0"/>
              </a:rPr>
              <a:t>They impact warranty and recall matters</a:t>
            </a:r>
          </a:p>
          <a:p>
            <a:pPr lvl="0" hangingPunct="0"/>
            <a:r>
              <a:rPr lang="en-US" sz="2800" dirty="0">
                <a:solidFill>
                  <a:schemeClr val="tx1"/>
                </a:solidFill>
                <a:latin typeface="Calibri" panose="020F0502020204030204" pitchFamily="34" charset="0"/>
              </a:rPr>
              <a:t>They impact the customer experience</a:t>
            </a:r>
          </a:p>
          <a:p>
            <a:pPr hangingPunct="0"/>
            <a:r>
              <a:rPr lang="en-US" sz="2800" dirty="0">
                <a:solidFill>
                  <a:schemeClr val="tx1"/>
                </a:solidFill>
                <a:latin typeface="Calibri" panose="020F0502020204030204" pitchFamily="34" charset="0"/>
              </a:rPr>
              <a:t>They impact sales and service opportunities outside the U.S. and in the U.S. </a:t>
            </a:r>
          </a:p>
          <a:p>
            <a:pPr lvl="1" hangingPunct="0">
              <a:buSzPct val="85000"/>
            </a:pPr>
            <a:r>
              <a:rPr lang="en-US" sz="2600" dirty="0">
                <a:solidFill>
                  <a:schemeClr val="tx1"/>
                </a:solidFill>
                <a:latin typeface="Calibri" panose="020F0502020204030204" pitchFamily="34" charset="0"/>
              </a:rPr>
              <a:t>When a vehicle leaves the country so do many opportunities</a:t>
            </a:r>
          </a:p>
        </p:txBody>
      </p:sp>
      <p:sp>
        <p:nvSpPr>
          <p:cNvPr id="5" name="Slide Number Placeholder 4"/>
          <p:cNvSpPr>
            <a:spLocks noGrp="1"/>
          </p:cNvSpPr>
          <p:nvPr>
            <p:ph type="sldNum" sz="quarter" idx="12"/>
          </p:nvPr>
        </p:nvSpPr>
        <p:spPr/>
        <p:txBody>
          <a:bodyPr/>
          <a:lstStyle/>
          <a:p>
            <a:fld id="{F02B20BF-1CE3-417E-AA62-A29406D0291F}" type="slidenum">
              <a:rPr lang="en-US" smtClean="0"/>
              <a:t>4</a:t>
            </a:fld>
            <a:endParaRPr lang="en-US" dirty="0"/>
          </a:p>
        </p:txBody>
      </p:sp>
    </p:spTree>
    <p:extLst>
      <p:ext uri="{BB962C8B-B14F-4D97-AF65-F5344CB8AC3E}">
        <p14:creationId xmlns:p14="http://schemas.microsoft.com/office/powerpoint/2010/main" val="404103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800" dirty="0">
              <a:latin typeface="Century Schoolbook" panose="02040604050505020304" pitchFamily="18" charset="0"/>
            </a:endParaRPr>
          </a:p>
        </p:txBody>
      </p:sp>
      <p:sp>
        <p:nvSpPr>
          <p:cNvPr id="3" name="Content Placeholder 2"/>
          <p:cNvSpPr>
            <a:spLocks noGrp="1"/>
          </p:cNvSpPr>
          <p:nvPr>
            <p:ph idx="1"/>
          </p:nvPr>
        </p:nvSpPr>
        <p:spPr/>
        <p:txBody>
          <a:bodyPr>
            <a:normAutofit/>
          </a:bodyPr>
          <a:lstStyle/>
          <a:p>
            <a:endParaRPr lang="en-US" sz="2000" u="sng" dirty="0"/>
          </a:p>
          <a:p>
            <a:pPr marL="0" indent="0">
              <a:spcAft>
                <a:spcPts val="1200"/>
              </a:spcAft>
              <a:buNone/>
            </a:pPr>
            <a:endParaRPr lang="en-US" dirty="0">
              <a:latin typeface="Century Schoolbook" panose="02040604050505020304" pitchFamily="18" charset="0"/>
            </a:endParaRPr>
          </a:p>
          <a:p>
            <a:pPr marL="0" indent="0">
              <a:buNone/>
            </a:pPr>
            <a:r>
              <a:rPr lang="en-US" dirty="0"/>
              <a:t>  </a:t>
            </a:r>
          </a:p>
        </p:txBody>
      </p:sp>
      <p:sp>
        <p:nvSpPr>
          <p:cNvPr id="5" name="Slide Number Placeholder 4"/>
          <p:cNvSpPr>
            <a:spLocks noGrp="1"/>
          </p:cNvSpPr>
          <p:nvPr>
            <p:ph type="sldNum" sz="quarter" idx="12"/>
          </p:nvPr>
        </p:nvSpPr>
        <p:spPr/>
        <p:txBody>
          <a:bodyPr/>
          <a:lstStyle/>
          <a:p>
            <a:fld id="{F02B20BF-1CE3-417E-AA62-A29406D0291F}" type="slidenum">
              <a:rPr lang="en-US" smtClean="0"/>
              <a:t>5</a:t>
            </a:fld>
            <a:endParaRPr lang="en-US" dirty="0"/>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37" t="7333" r="29930" b="6333"/>
          <a:stretch/>
        </p:blipFill>
        <p:spPr bwMode="auto">
          <a:xfrm rot="320211">
            <a:off x="5344210" y="594924"/>
            <a:ext cx="3116770" cy="3012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92" t="9000" r="11315" b="3556"/>
          <a:stretch/>
        </p:blipFill>
        <p:spPr bwMode="auto">
          <a:xfrm rot="21109759">
            <a:off x="1086610" y="484855"/>
            <a:ext cx="3822700" cy="303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14" t="31991" r="27429" b="828"/>
          <a:stretch/>
        </p:blipFill>
        <p:spPr bwMode="auto">
          <a:xfrm rot="942134">
            <a:off x="865646" y="3156925"/>
            <a:ext cx="3646244" cy="295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15" t="7025" r="36748" b="878"/>
          <a:stretch/>
        </p:blipFill>
        <p:spPr bwMode="auto">
          <a:xfrm rot="20558313">
            <a:off x="5265351" y="2790876"/>
            <a:ext cx="3014720" cy="357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15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8763000" cy="1143000"/>
          </a:xfrm>
        </p:spPr>
        <p:txBody>
          <a:bodyPr>
            <a:noAutofit/>
          </a:bodyPr>
          <a:lstStyle/>
          <a:p>
            <a:r>
              <a:rPr lang="en-US" sz="3700" i="1" u="sng" dirty="0">
                <a:solidFill>
                  <a:srgbClr val="2B5189"/>
                </a:solidFill>
                <a:latin typeface="Calibri" panose="020F0502020204030204" pitchFamily="34" charset="0"/>
              </a:rPr>
              <a:t>How do Manufacturers Address Exports?</a:t>
            </a:r>
          </a:p>
        </p:txBody>
      </p:sp>
      <p:sp>
        <p:nvSpPr>
          <p:cNvPr id="3" name="Content Placeholder 2"/>
          <p:cNvSpPr>
            <a:spLocks noGrp="1"/>
          </p:cNvSpPr>
          <p:nvPr>
            <p:ph idx="1"/>
          </p:nvPr>
        </p:nvSpPr>
        <p:spPr>
          <a:xfrm>
            <a:off x="457200" y="1798637"/>
            <a:ext cx="8229600" cy="4525963"/>
          </a:xfrm>
        </p:spPr>
        <p:txBody>
          <a:bodyPr>
            <a:normAutofit/>
          </a:bodyPr>
          <a:lstStyle/>
          <a:p>
            <a:pPr lvl="0" hangingPunct="0"/>
            <a:r>
              <a:rPr lang="en-US" sz="2800" dirty="0">
                <a:solidFill>
                  <a:schemeClr val="tx1"/>
                </a:solidFill>
                <a:latin typeface="Calibri" panose="020F0502020204030204" pitchFamily="34" charset="0"/>
              </a:rPr>
              <a:t>Prohibit a dealer from selling new vehicles to any person or entity that the dealer knows or should know intends to directly or indirectly export the vehicle outside of the U.S.</a:t>
            </a:r>
          </a:p>
          <a:p>
            <a:pPr lvl="0" hangingPunct="0"/>
            <a:r>
              <a:rPr lang="en-US" sz="2800" dirty="0">
                <a:solidFill>
                  <a:schemeClr val="tx1"/>
                </a:solidFill>
                <a:latin typeface="Calibri" panose="020F0502020204030204" pitchFamily="34" charset="0"/>
              </a:rPr>
              <a:t>Require a dealer to engage in due diligence to confirm that the customer to whom it is selling a vehicle does not intend to export the vehicle</a:t>
            </a:r>
          </a:p>
          <a:p>
            <a:pPr lvl="0" hangingPunct="0"/>
            <a:r>
              <a:rPr lang="en-US" sz="2800" dirty="0">
                <a:solidFill>
                  <a:schemeClr val="tx1"/>
                </a:solidFill>
                <a:latin typeface="Calibri" panose="020F0502020204030204" pitchFamily="34" charset="0"/>
              </a:rPr>
              <a:t>Prohibit a dealer from selling new vehicles to person any or entity on “Known Exporters List”  </a:t>
            </a:r>
          </a:p>
        </p:txBody>
      </p:sp>
      <p:sp>
        <p:nvSpPr>
          <p:cNvPr id="5" name="Slide Number Placeholder 4"/>
          <p:cNvSpPr>
            <a:spLocks noGrp="1"/>
          </p:cNvSpPr>
          <p:nvPr>
            <p:ph type="sldNum" sz="quarter" idx="12"/>
          </p:nvPr>
        </p:nvSpPr>
        <p:spPr/>
        <p:txBody>
          <a:bodyPr/>
          <a:lstStyle/>
          <a:p>
            <a:fld id="{F02B20BF-1CE3-417E-AA62-A29406D0291F}" type="slidenum">
              <a:rPr lang="en-US" smtClean="0"/>
              <a:t>6</a:t>
            </a:fld>
            <a:endParaRPr lang="en-US" dirty="0"/>
          </a:p>
        </p:txBody>
      </p:sp>
      <p:sp>
        <p:nvSpPr>
          <p:cNvPr id="6" name="Title 1"/>
          <p:cNvSpPr txBox="1">
            <a:spLocks/>
          </p:cNvSpPr>
          <p:nvPr/>
        </p:nvSpPr>
        <p:spPr>
          <a:xfrm>
            <a:off x="304800" y="762000"/>
            <a:ext cx="8763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US" sz="2800" i="1" dirty="0">
                <a:latin typeface="Calibri" panose="020F0502020204030204" pitchFamily="34" charset="0"/>
              </a:rPr>
            </a:br>
            <a:r>
              <a:rPr lang="en-US" sz="2800" i="1" dirty="0">
                <a:latin typeface="Calibri" panose="020F0502020204030204" pitchFamily="34" charset="0"/>
              </a:rPr>
              <a:t>To address exports, manufacturers adopt policies that:</a:t>
            </a:r>
          </a:p>
        </p:txBody>
      </p:sp>
    </p:spTree>
    <p:extLst>
      <p:ext uri="{BB962C8B-B14F-4D97-AF65-F5344CB8AC3E}">
        <p14:creationId xmlns:p14="http://schemas.microsoft.com/office/powerpoint/2010/main" val="342383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i="1" u="sng" dirty="0">
                <a:solidFill>
                  <a:srgbClr val="2B5189"/>
                </a:solidFill>
                <a:latin typeface="Calibri" panose="020F0502020204030204" pitchFamily="34" charset="0"/>
              </a:rPr>
              <a:t>How do Manufacturers Enforce Policies? </a:t>
            </a:r>
          </a:p>
        </p:txBody>
      </p:sp>
      <p:sp>
        <p:nvSpPr>
          <p:cNvPr id="3" name="Content Placeholder 2"/>
          <p:cNvSpPr>
            <a:spLocks noGrp="1"/>
          </p:cNvSpPr>
          <p:nvPr>
            <p:ph idx="1"/>
          </p:nvPr>
        </p:nvSpPr>
        <p:spPr>
          <a:xfrm>
            <a:off x="457200" y="1874837"/>
            <a:ext cx="8229600" cy="4525963"/>
          </a:xfrm>
        </p:spPr>
        <p:txBody>
          <a:bodyPr>
            <a:noAutofit/>
          </a:bodyPr>
          <a:lstStyle/>
          <a:p>
            <a:pPr hangingPunct="0"/>
            <a:r>
              <a:rPr lang="en-US" sz="2800" dirty="0">
                <a:solidFill>
                  <a:schemeClr val="tx1"/>
                </a:solidFill>
                <a:latin typeface="Calibri" panose="020F0502020204030204" pitchFamily="34" charset="0"/>
              </a:rPr>
              <a:t>Policies provide manufacturers with the right to audit dealer’s sales records </a:t>
            </a:r>
          </a:p>
          <a:p>
            <a:pPr hangingPunct="0"/>
            <a:r>
              <a:rPr lang="en-US" sz="2800" dirty="0">
                <a:solidFill>
                  <a:schemeClr val="tx1"/>
                </a:solidFill>
                <a:latin typeface="Calibri" panose="020F0502020204030204" pitchFamily="34" charset="0"/>
              </a:rPr>
              <a:t>New vehicle exported outside of the U.S. may not count for dealer’s sales rate for determining allocation</a:t>
            </a:r>
          </a:p>
          <a:p>
            <a:pPr hangingPunct="0"/>
            <a:r>
              <a:rPr lang="en-US" sz="2800" dirty="0">
                <a:solidFill>
                  <a:schemeClr val="tx1"/>
                </a:solidFill>
                <a:latin typeface="Calibri" panose="020F0502020204030204" pitchFamily="34" charset="0"/>
              </a:rPr>
              <a:t>Manufacturer may charge back any incentives earned by dealer on sale</a:t>
            </a:r>
          </a:p>
        </p:txBody>
      </p:sp>
      <p:sp>
        <p:nvSpPr>
          <p:cNvPr id="5" name="Slide Number Placeholder 4"/>
          <p:cNvSpPr>
            <a:spLocks noGrp="1"/>
          </p:cNvSpPr>
          <p:nvPr>
            <p:ph type="sldNum" sz="quarter" idx="12"/>
          </p:nvPr>
        </p:nvSpPr>
        <p:spPr/>
        <p:txBody>
          <a:bodyPr/>
          <a:lstStyle/>
          <a:p>
            <a:fld id="{F02B20BF-1CE3-417E-AA62-A29406D0291F}" type="slidenum">
              <a:rPr lang="en-US" smtClean="0"/>
              <a:t>7</a:t>
            </a:fld>
            <a:endParaRPr lang="en-US" dirty="0"/>
          </a:p>
        </p:txBody>
      </p:sp>
    </p:spTree>
    <p:extLst>
      <p:ext uri="{BB962C8B-B14F-4D97-AF65-F5344CB8AC3E}">
        <p14:creationId xmlns:p14="http://schemas.microsoft.com/office/powerpoint/2010/main" val="110354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1600200"/>
          </a:xfrm>
        </p:spPr>
        <p:txBody>
          <a:bodyPr>
            <a:normAutofit/>
          </a:bodyPr>
          <a:lstStyle/>
          <a:p>
            <a:r>
              <a:rPr lang="en-US" sz="3700" i="1" u="sng" dirty="0">
                <a:solidFill>
                  <a:srgbClr val="2B5189"/>
                </a:solidFill>
                <a:latin typeface="Calibri" panose="020F0502020204030204" pitchFamily="34" charset="0"/>
              </a:rPr>
              <a:t>Why is there a Need for Enforcement?</a:t>
            </a:r>
          </a:p>
        </p:txBody>
      </p:sp>
      <p:sp>
        <p:nvSpPr>
          <p:cNvPr id="3" name="Content Placeholder 2"/>
          <p:cNvSpPr>
            <a:spLocks noGrp="1"/>
          </p:cNvSpPr>
          <p:nvPr>
            <p:ph idx="1"/>
          </p:nvPr>
        </p:nvSpPr>
        <p:spPr>
          <a:xfrm>
            <a:off x="457200" y="1798637"/>
            <a:ext cx="8229600" cy="4525963"/>
          </a:xfrm>
        </p:spPr>
        <p:txBody>
          <a:bodyPr>
            <a:noAutofit/>
          </a:bodyPr>
          <a:lstStyle/>
          <a:p>
            <a:pPr lvl="0" hangingPunct="0"/>
            <a:r>
              <a:rPr lang="en-US" sz="2800" dirty="0">
                <a:solidFill>
                  <a:schemeClr val="tx1"/>
                </a:solidFill>
                <a:latin typeface="Calibri" panose="020F0502020204030204" pitchFamily="34" charset="0"/>
              </a:rPr>
              <a:t>Manufacturer is not getting its end of the incentives bargain</a:t>
            </a:r>
          </a:p>
          <a:p>
            <a:pPr lvl="1" hangingPunct="0">
              <a:buSzPct val="85000"/>
            </a:pPr>
            <a:r>
              <a:rPr lang="en-US" sz="2600" dirty="0">
                <a:solidFill>
                  <a:schemeClr val="tx1"/>
                </a:solidFill>
                <a:latin typeface="Calibri" panose="020F0502020204030204" pitchFamily="34" charset="0"/>
              </a:rPr>
              <a:t>Not getting a U.S. customer relationship</a:t>
            </a:r>
          </a:p>
          <a:p>
            <a:pPr lvl="1" hangingPunct="0">
              <a:buSzPct val="85000"/>
            </a:pPr>
            <a:r>
              <a:rPr lang="en-US" sz="2600" dirty="0">
                <a:solidFill>
                  <a:schemeClr val="tx1"/>
                </a:solidFill>
                <a:latin typeface="Calibri" panose="020F0502020204030204" pitchFamily="34" charset="0"/>
              </a:rPr>
              <a:t>Not getting repeat contact with U.S. customer</a:t>
            </a:r>
          </a:p>
          <a:p>
            <a:pPr lvl="1" hangingPunct="0">
              <a:buSzPct val="85000"/>
            </a:pPr>
            <a:r>
              <a:rPr lang="en-US" sz="2600" dirty="0">
                <a:solidFill>
                  <a:schemeClr val="tx1"/>
                </a:solidFill>
                <a:latin typeface="Calibri" panose="020F0502020204030204" pitchFamily="34" charset="0"/>
              </a:rPr>
              <a:t>Not getting downstream benefits of U.S. customer (next sale, CPO sales, parts sales)</a:t>
            </a:r>
          </a:p>
          <a:p>
            <a:pPr lvl="1" hangingPunct="0">
              <a:buSzPct val="85000"/>
            </a:pPr>
            <a:r>
              <a:rPr lang="en-US" sz="2600" dirty="0">
                <a:solidFill>
                  <a:schemeClr val="tx1"/>
                </a:solidFill>
                <a:latin typeface="Calibri" panose="020F0502020204030204" pitchFamily="34" charset="0"/>
              </a:rPr>
              <a:t>Not getting dealer focus on local customer relationships and local customer experience</a:t>
            </a:r>
          </a:p>
        </p:txBody>
      </p:sp>
      <p:sp>
        <p:nvSpPr>
          <p:cNvPr id="5" name="Slide Number Placeholder 4"/>
          <p:cNvSpPr>
            <a:spLocks noGrp="1"/>
          </p:cNvSpPr>
          <p:nvPr>
            <p:ph type="sldNum" sz="quarter" idx="12"/>
          </p:nvPr>
        </p:nvSpPr>
        <p:spPr/>
        <p:txBody>
          <a:bodyPr/>
          <a:lstStyle/>
          <a:p>
            <a:fld id="{F02B20BF-1CE3-417E-AA62-A29406D0291F}" type="slidenum">
              <a:rPr lang="en-US" smtClean="0"/>
              <a:t>8</a:t>
            </a:fld>
            <a:endParaRPr lang="en-US" dirty="0"/>
          </a:p>
        </p:txBody>
      </p:sp>
    </p:spTree>
    <p:extLst>
      <p:ext uri="{BB962C8B-B14F-4D97-AF65-F5344CB8AC3E}">
        <p14:creationId xmlns:p14="http://schemas.microsoft.com/office/powerpoint/2010/main" val="3770124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1030</Words>
  <Application>Microsoft Office PowerPoint</Application>
  <PresentationFormat>On-screen Show (4:3)</PresentationFormat>
  <Paragraphs>102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Gothic</vt:lpstr>
      <vt:lpstr>Century Schoolbook</vt:lpstr>
      <vt:lpstr>Courier New</vt:lpstr>
      <vt:lpstr>Lato</vt:lpstr>
      <vt:lpstr>Palatino Linotype</vt:lpstr>
      <vt:lpstr>Executive</vt:lpstr>
      <vt:lpstr>PowerPoint Presentation</vt:lpstr>
      <vt:lpstr>                                          Sell, Sell, Sell  (Just Not Outside of the U.S.)</vt:lpstr>
      <vt:lpstr>What is an Export? </vt:lpstr>
      <vt:lpstr>How do Exports Happen?</vt:lpstr>
      <vt:lpstr>Why do Exports Concern Manufacturers (and Dealers)?</vt:lpstr>
      <vt:lpstr>PowerPoint Presentation</vt:lpstr>
      <vt:lpstr>How do Manufacturers Address Exports?</vt:lpstr>
      <vt:lpstr>How do Manufacturers Enforce Policies? </vt:lpstr>
      <vt:lpstr>Why is there a Need for Enforcement?</vt:lpstr>
      <vt:lpstr>Why is there a Need for Enforcement?</vt:lpstr>
      <vt:lpstr>Why is there a Need for Enforcement?</vt:lpstr>
      <vt:lpstr>Dealer Concerns with Exporting</vt:lpstr>
      <vt:lpstr>Exporting is Lucrative</vt:lpstr>
      <vt:lpstr>PowerPoint Presentation</vt:lpstr>
      <vt:lpstr>Franchise Laws Address Dealer Concerns</vt:lpstr>
      <vt:lpstr>New Additions to California Export Laws</vt:lpstr>
      <vt:lpstr>New Additions to California Export Laws</vt:lpstr>
      <vt:lpstr>Point/Counterpoint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Baumann</dc:creator>
  <cp:lastModifiedBy>Monica Baumann</cp:lastModifiedBy>
  <cp:revision>2</cp:revision>
  <dcterms:modified xsi:type="dcterms:W3CDTF">2016-09-15T19:37:45Z</dcterms:modified>
</cp:coreProperties>
</file>